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6"/>
  </p:normalViewPr>
  <p:slideViewPr>
    <p:cSldViewPr snapToGrid="0">
      <p:cViewPr varScale="1">
        <p:scale>
          <a:sx n="104" d="100"/>
          <a:sy n="104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40456-E1F8-334C-8D83-62DD58E62D8E}" type="datetimeFigureOut">
              <a:rPr lang="en-US" smtClean="0"/>
              <a:t>4/25/25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B6E7D-DAD4-1642-9D03-32FEFC98C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22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B6E7D-DAD4-1642-9D03-32FEFC98C9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782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C8E9A-A797-C220-FC1A-6B1A2898A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861FC-6735-658B-67A7-DBCF7D720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E7D95-4F63-90A9-CEBA-F8CD9006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50F70-0A9B-09CE-5540-4353ABF3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9F222-C448-2836-CE58-3D576699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932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AD82-B71C-15BA-3C87-DDF9331FD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94436B-CB02-4EDC-B838-1DF91B541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CC980-6AD3-EC2F-494A-741075A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A75E4-BB92-C508-4BA4-D19A71733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21EC9-F5D4-4855-61E1-D7B9B7E2B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1DB4C-E5B1-D193-F70C-65D8C5DD65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4F08D-CA29-22D5-2515-FD56399DE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2B3AF-F269-F598-0D96-D96642D6E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6490D-D1B3-8FB9-B3A8-CF987319A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849E5-27B3-AC49-1115-1A02E7F93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27145-B1B9-415B-C01B-8C1A1A429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EFD0A-5462-B4C7-879B-9BEB3CD94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53A6F-9E72-B2F9-BDA5-E74CAE5FC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9C07B-9CDA-A0D6-6392-63C35DE4B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D95BB-FDF8-511E-353B-B0862C6D1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8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E2B79-26DB-4C62-978F-761BBA2F2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BBA3B-D1F7-0AE7-CDF2-027506008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5ADE3-728D-792F-0DF3-5C4A66B4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20625-46D8-4CB3-7EE7-A99FE308E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DF15-2CB5-BC1D-8591-B1AD3D1E9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46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D97D3-2E6D-D0D3-A18A-B4D34132B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F19E-30E1-A15B-513B-3AB3CC3B6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5F3FCC-CDD5-E6BE-BC01-3E93933AE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30C4B-AAD9-8A27-4663-28A561334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FB789-9397-C28E-32EF-A889290B0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BAD44-FC21-0CBD-1FCC-DCB68C52C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6D086-B18F-5114-109F-9E5F56924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6EA8F-92EF-CE6A-41DE-C9D2A5C80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2D50B-E471-6215-6148-EEEE99372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421B0-A459-B767-9107-29134E72B5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AEA71E-401B-309C-E3CD-4BF1EC7C4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3A502E-62EA-A57B-89F6-BD429EEFB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B7258-2C5F-150F-E3CC-CE3BEF431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4FC7D7-8354-8B50-B519-FCD0855F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65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0EE2A-CC86-862F-CD0F-6BA7CC2E1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79CA61-CE35-03C7-759A-FE4ADF8FF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38F812-52B2-A942-0AB4-1CD7C72B6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10A1EA-FC27-60A4-59B6-5C9BDCEC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09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96728A-0B76-CDA7-10A6-0B3BD94B5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77E8AD-CC46-2951-90CB-4E438D4D8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584F1-A70F-EE25-5CDE-633561A3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0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6132D-5DB7-4D34-5BC8-5EDA4AA3B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C9FD7-5BC5-7F32-8431-72D066BBA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D911C6-30D1-DA74-B4DD-FC96540E4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80762-DF25-C291-CA76-3D8060EB3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4EF8D-9666-AA68-CBF8-4BEF005FC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80809-18ED-4C8D-3E0E-296F2B44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8B98B-AFB0-12D1-1CDE-03B49B658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407EDB-3FF2-29B1-46A5-7C0502E834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2956E-D320-43CD-3594-CE923F2C2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FB9D0-DB1E-7261-4E88-F2FFA81D4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F3D46-A6F6-9706-3371-5311544C1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3148A-B88C-13B3-C000-873BE952F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0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F19A3A-68B3-08A8-DD71-DFBA4FDC1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E9F37C-82F7-9703-A0D7-BB2EC958A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49709-4A0E-6FA9-1259-9F2B4DF7C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964A05-4B5E-204D-9202-EE2422925CCF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04CCA-5E4E-C590-92AF-AE679225D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86A45-22B4-2C4F-DFCD-7C4ED59D3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8C1EC9-F78A-BD43-929C-F7B3FB3B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7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927F42CB-86CD-4FE7-B709-3255EB20413D}"/>
              </a:ext>
            </a:extLst>
          </p:cNvPr>
          <p:cNvSpPr/>
          <p:nvPr/>
        </p:nvSpPr>
        <p:spPr>
          <a:xfrm>
            <a:off x="982309" y="5367254"/>
            <a:ext cx="2785322" cy="132705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E4A36730-768F-09C6-E0C6-596FECC8F4DA}"/>
              </a:ext>
            </a:extLst>
          </p:cNvPr>
          <p:cNvSpPr/>
          <p:nvPr/>
        </p:nvSpPr>
        <p:spPr>
          <a:xfrm>
            <a:off x="1002906" y="3781463"/>
            <a:ext cx="2785322" cy="132705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C5C356B-1BF2-DF85-44EA-AD7D72E519D0}"/>
              </a:ext>
            </a:extLst>
          </p:cNvPr>
          <p:cNvGrpSpPr/>
          <p:nvPr/>
        </p:nvGrpSpPr>
        <p:grpSpPr>
          <a:xfrm>
            <a:off x="1018788" y="-63700"/>
            <a:ext cx="9959326" cy="4045309"/>
            <a:chOff x="1018788" y="-63700"/>
            <a:chExt cx="9959326" cy="4045309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52D2871-465A-EEAA-FE7B-CD1CB77C6FB0}"/>
                </a:ext>
              </a:extLst>
            </p:cNvPr>
            <p:cNvSpPr/>
            <p:nvPr/>
          </p:nvSpPr>
          <p:spPr>
            <a:xfrm>
              <a:off x="7686640" y="60379"/>
              <a:ext cx="2785322" cy="322031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6CC095C2-4D9A-059B-C9A0-6406D20DA0E8}"/>
                </a:ext>
              </a:extLst>
            </p:cNvPr>
            <p:cNvSpPr/>
            <p:nvPr/>
          </p:nvSpPr>
          <p:spPr>
            <a:xfrm>
              <a:off x="8227988" y="191603"/>
              <a:ext cx="2750126" cy="3441074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solidFill>
                <a:schemeClr val="tx2">
                  <a:lumMod val="90000"/>
                  <a:lumOff val="10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C60DCB0-AB21-91A2-ACE3-9DA832CCCF8E}"/>
                </a:ext>
              </a:extLst>
            </p:cNvPr>
            <p:cNvSpPr/>
            <p:nvPr/>
          </p:nvSpPr>
          <p:spPr>
            <a:xfrm>
              <a:off x="4386535" y="72796"/>
              <a:ext cx="2785322" cy="320790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4D4DB042-F6A0-8C20-E612-07EA9B718A26}"/>
                </a:ext>
              </a:extLst>
            </p:cNvPr>
            <p:cNvSpPr/>
            <p:nvPr/>
          </p:nvSpPr>
          <p:spPr>
            <a:xfrm>
              <a:off x="4845580" y="210231"/>
              <a:ext cx="2750126" cy="3441074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solidFill>
                <a:schemeClr val="tx2">
                  <a:lumMod val="75000"/>
                  <a:lumOff val="2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341BF716-594A-2710-44ED-13CDFADD4A1E}"/>
                </a:ext>
              </a:extLst>
            </p:cNvPr>
            <p:cNvSpPr/>
            <p:nvPr/>
          </p:nvSpPr>
          <p:spPr>
            <a:xfrm>
              <a:off x="1018788" y="69446"/>
              <a:ext cx="2785322" cy="321125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803562C-B190-A40F-ABB2-AD15AB4B2046}"/>
                </a:ext>
              </a:extLst>
            </p:cNvPr>
            <p:cNvSpPr/>
            <p:nvPr/>
          </p:nvSpPr>
          <p:spPr>
            <a:xfrm>
              <a:off x="1527117" y="187535"/>
              <a:ext cx="2750126" cy="3441074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">
              <a:extLst>
                <a:ext uri="{FF2B5EF4-FFF2-40B4-BE49-F238E27FC236}">
                  <a16:creationId xmlns:a16="http://schemas.microsoft.com/office/drawing/2014/main" id="{E2EE132C-7484-E754-693C-9059F3D28F58}"/>
                </a:ext>
              </a:extLst>
            </p:cNvPr>
            <p:cNvSpPr txBox="1"/>
            <p:nvPr/>
          </p:nvSpPr>
          <p:spPr>
            <a:xfrm>
              <a:off x="4935228" y="2336692"/>
              <a:ext cx="2676539" cy="1327051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/>
                <a:t>Electric</a:t>
              </a:r>
              <a:r>
                <a:rPr lang="en-US" sz="1600" b="1" dirty="0"/>
                <a:t>-Field-Assisted</a:t>
              </a:r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/>
                <a:t>Synthesis </a:t>
              </a:r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dirty="0"/>
                <a:t>Laser-Based  Heating or Halogen Lamps</a:t>
              </a:r>
            </a:p>
            <a:p>
              <a:pPr algn="ctr" defTabSz="57785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u="sng" dirty="0"/>
                <a:t>&gt;</a:t>
              </a:r>
              <a:r>
                <a:rPr lang="en-US" sz="1400" dirty="0"/>
                <a:t> 600 V/cm + 2200 </a:t>
              </a:r>
              <a:r>
                <a:rPr lang="en-US" sz="1400" baseline="30000" dirty="0" err="1"/>
                <a:t>o</a:t>
              </a:r>
              <a:r>
                <a:rPr lang="en-US" sz="1400" dirty="0" err="1"/>
                <a:t>C</a:t>
              </a:r>
              <a:endParaRPr lang="en-US" sz="1400" dirty="0"/>
            </a:p>
            <a:p>
              <a:pPr algn="ctr" defTabSz="57785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 In Situ Characterization</a:t>
              </a:r>
              <a:endParaRPr lang="en-US" sz="1400" kern="1200" dirty="0"/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dirty="0"/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kern="1200" dirty="0"/>
            </a:p>
          </p:txBody>
        </p:sp>
        <p:pic>
          <p:nvPicPr>
            <p:cNvPr id="9" name="Picture 8" descr="A picture containing indoor, equipment&#10;&#10;Description automatically generated">
              <a:extLst>
                <a:ext uri="{FF2B5EF4-FFF2-40B4-BE49-F238E27FC236}">
                  <a16:creationId xmlns:a16="http://schemas.microsoft.com/office/drawing/2014/main" id="{1C1DBAB1-6B59-C802-EB44-B6F6CBFF4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858" t="32026" r="14615" b="23948"/>
            <a:stretch/>
          </p:blipFill>
          <p:spPr>
            <a:xfrm>
              <a:off x="2180440" y="518775"/>
              <a:ext cx="1594048" cy="1337616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54BD9B7-C6B0-6F73-0E43-73B2F3911477}"/>
                </a:ext>
              </a:extLst>
            </p:cNvPr>
            <p:cNvGrpSpPr/>
            <p:nvPr/>
          </p:nvGrpSpPr>
          <p:grpSpPr>
            <a:xfrm>
              <a:off x="1883487" y="50221"/>
              <a:ext cx="2410833" cy="2493803"/>
              <a:chOff x="6567566" y="1725276"/>
              <a:chExt cx="1795371" cy="2089816"/>
            </a:xfrm>
          </p:grpSpPr>
          <p:sp>
            <p:nvSpPr>
              <p:cNvPr id="17" name="Arc 16">
                <a:extLst>
                  <a:ext uri="{FF2B5EF4-FFF2-40B4-BE49-F238E27FC236}">
                    <a16:creationId xmlns:a16="http://schemas.microsoft.com/office/drawing/2014/main" id="{9210B7C7-21ED-6133-D003-05A608A21723}"/>
                  </a:ext>
                </a:extLst>
              </p:cNvPr>
              <p:cNvSpPr/>
              <p:nvPr/>
            </p:nvSpPr>
            <p:spPr>
              <a:xfrm>
                <a:off x="6567566" y="1782039"/>
                <a:ext cx="551801" cy="2009606"/>
              </a:xfrm>
              <a:prstGeom prst="arc">
                <a:avLst>
                  <a:gd name="adj1" fmla="val 16509453"/>
                  <a:gd name="adj2" fmla="val 4992186"/>
                </a:avLst>
              </a:prstGeom>
              <a:noFill/>
              <a:ln w="19050">
                <a:solidFill>
                  <a:srgbClr val="FF0000"/>
                </a:solidFill>
              </a:ln>
              <a:scene3d>
                <a:camera prst="orthographicFront">
                  <a:rot lat="0" lon="300000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riangle 17">
                <a:extLst>
                  <a:ext uri="{FF2B5EF4-FFF2-40B4-BE49-F238E27FC236}">
                    <a16:creationId xmlns:a16="http://schemas.microsoft.com/office/drawing/2014/main" id="{C8D53FC2-9DC5-4B11-74D2-77C08C91AE4D}"/>
                  </a:ext>
                </a:extLst>
              </p:cNvPr>
              <p:cNvSpPr/>
              <p:nvPr/>
            </p:nvSpPr>
            <p:spPr>
              <a:xfrm rot="20099431">
                <a:off x="6949414" y="1734252"/>
                <a:ext cx="90168" cy="3654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  <a:scene3d>
                <a:camera prst="orthographicFront">
                  <a:rot lat="0" lon="3000000" rev="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5D9DDE0C-9D17-944C-D745-9AE67E6E34E8}"/>
                  </a:ext>
                </a:extLst>
              </p:cNvPr>
              <p:cNvSpPr/>
              <p:nvPr/>
            </p:nvSpPr>
            <p:spPr>
              <a:xfrm>
                <a:off x="6727529" y="1930053"/>
                <a:ext cx="525352" cy="1885039"/>
              </a:xfrm>
              <a:prstGeom prst="arc">
                <a:avLst>
                  <a:gd name="adj1" fmla="val 16509453"/>
                  <a:gd name="adj2" fmla="val 4992186"/>
                </a:avLst>
              </a:prstGeom>
              <a:noFill/>
              <a:ln w="19050">
                <a:solidFill>
                  <a:srgbClr val="FF0000"/>
                </a:solidFill>
              </a:ln>
              <a:scene3d>
                <a:camera prst="orthographicFront">
                  <a:rot lat="0" lon="300000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riangle 19">
                <a:extLst>
                  <a:ext uri="{FF2B5EF4-FFF2-40B4-BE49-F238E27FC236}">
                    <a16:creationId xmlns:a16="http://schemas.microsoft.com/office/drawing/2014/main" id="{AD7EB87F-1273-5187-68E6-B5596C23787A}"/>
                  </a:ext>
                </a:extLst>
              </p:cNvPr>
              <p:cNvSpPr/>
              <p:nvPr/>
            </p:nvSpPr>
            <p:spPr>
              <a:xfrm rot="20099431">
                <a:off x="7044961" y="1747353"/>
                <a:ext cx="90168" cy="3654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  <a:scene3d>
                <a:camera prst="orthographicFront">
                  <a:rot lat="0" lon="3000000" rev="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008673DC-88C6-908D-4322-3BF34F669635}"/>
                  </a:ext>
                </a:extLst>
              </p:cNvPr>
              <p:cNvSpPr/>
              <p:nvPr/>
            </p:nvSpPr>
            <p:spPr>
              <a:xfrm flipH="1">
                <a:off x="7530434" y="1793762"/>
                <a:ext cx="704310" cy="2009606"/>
              </a:xfrm>
              <a:prstGeom prst="arc">
                <a:avLst>
                  <a:gd name="adj1" fmla="val 16509453"/>
                  <a:gd name="adj2" fmla="val 4992186"/>
                </a:avLst>
              </a:prstGeom>
              <a:noFill/>
              <a:ln w="19050">
                <a:solidFill>
                  <a:srgbClr val="FF0000"/>
                </a:solidFill>
              </a:ln>
              <a:scene3d>
                <a:camera prst="orthographicFront">
                  <a:rot lat="0" lon="360000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riangle 21">
                <a:extLst>
                  <a:ext uri="{FF2B5EF4-FFF2-40B4-BE49-F238E27FC236}">
                    <a16:creationId xmlns:a16="http://schemas.microsoft.com/office/drawing/2014/main" id="{D51FCD8A-182D-9F6E-2EFF-E9665DF40D2A}"/>
                  </a:ext>
                </a:extLst>
              </p:cNvPr>
              <p:cNvSpPr/>
              <p:nvPr/>
            </p:nvSpPr>
            <p:spPr>
              <a:xfrm rot="1500569" flipH="1">
                <a:off x="7633881" y="1735628"/>
                <a:ext cx="115089" cy="3654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  <a:scene3d>
                <a:camera prst="orthographicFront">
                  <a:rot lat="0" lon="3600000" rev="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81A8DE06-7A06-F345-5159-09BC97D83257}"/>
                  </a:ext>
                </a:extLst>
              </p:cNvPr>
              <p:cNvSpPr/>
              <p:nvPr/>
            </p:nvSpPr>
            <p:spPr>
              <a:xfrm flipH="1">
                <a:off x="7658627" y="1769050"/>
                <a:ext cx="704310" cy="2009606"/>
              </a:xfrm>
              <a:prstGeom prst="arc">
                <a:avLst>
                  <a:gd name="adj1" fmla="val 16509453"/>
                  <a:gd name="adj2" fmla="val 4992186"/>
                </a:avLst>
              </a:prstGeom>
              <a:noFill/>
              <a:ln w="19050">
                <a:solidFill>
                  <a:srgbClr val="FF0000"/>
                </a:solidFill>
              </a:ln>
              <a:scene3d>
                <a:camera prst="orthographicFront">
                  <a:rot lat="0" lon="360000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riangle 23">
                <a:extLst>
                  <a:ext uri="{FF2B5EF4-FFF2-40B4-BE49-F238E27FC236}">
                    <a16:creationId xmlns:a16="http://schemas.microsoft.com/office/drawing/2014/main" id="{41E24CC3-89AE-004A-1FB8-5EF32BB0825C}"/>
                  </a:ext>
                </a:extLst>
              </p:cNvPr>
              <p:cNvSpPr/>
              <p:nvPr/>
            </p:nvSpPr>
            <p:spPr>
              <a:xfrm rot="1500569" flipH="1">
                <a:off x="7758919" y="1725276"/>
                <a:ext cx="115089" cy="365400"/>
              </a:xfrm>
              <a:prstGeom prst="triangle">
                <a:avLst/>
              </a:prstGeom>
              <a:solidFill>
                <a:srgbClr val="FF0000"/>
              </a:solidFill>
              <a:ln>
                <a:noFill/>
              </a:ln>
              <a:scene3d>
                <a:camera prst="orthographicFront">
                  <a:rot lat="0" lon="3600000" rev="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E37792-BF18-7580-1E27-1F2C4CAD3262}"/>
                </a:ext>
              </a:extLst>
            </p:cNvPr>
            <p:cNvSpPr txBox="1"/>
            <p:nvPr/>
          </p:nvSpPr>
          <p:spPr>
            <a:xfrm>
              <a:off x="1029452" y="-63700"/>
              <a:ext cx="534121" cy="769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30" name="Rounded Rectangle 4">
              <a:extLst>
                <a:ext uri="{FF2B5EF4-FFF2-40B4-BE49-F238E27FC236}">
                  <a16:creationId xmlns:a16="http://schemas.microsoft.com/office/drawing/2014/main" id="{AA7FC2AB-D831-9506-52EF-D4B4BBF023DC}"/>
                </a:ext>
              </a:extLst>
            </p:cNvPr>
            <p:cNvSpPr txBox="1"/>
            <p:nvPr/>
          </p:nvSpPr>
          <p:spPr>
            <a:xfrm>
              <a:off x="1626618" y="1885402"/>
              <a:ext cx="2622639" cy="163218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/>
                <a:t>Magnetic</a:t>
              </a:r>
              <a:r>
                <a:rPr lang="en-US" sz="1600" b="1" dirty="0"/>
                <a:t>-Field-Assisted</a:t>
              </a:r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/>
                <a:t>Synthesis (FTT)</a:t>
              </a:r>
            </a:p>
            <a:p>
              <a:pPr marL="0" lvl="0" indent="0" algn="ctr" defTabSz="5778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dirty="0"/>
                <a:t>Superconducting Magnet + Laser-Based Heating </a:t>
              </a:r>
            </a:p>
            <a:p>
              <a:pPr lvl="0" algn="ctr" defTabSz="57785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u="sng" dirty="0"/>
                <a:t>&gt;</a:t>
              </a:r>
              <a:r>
                <a:rPr lang="en-US" sz="1400" dirty="0"/>
                <a:t> 5T + 2200 </a:t>
              </a:r>
              <a:r>
                <a:rPr lang="en-US" sz="1400" baseline="30000" dirty="0" err="1"/>
                <a:t>o</a:t>
              </a:r>
              <a:r>
                <a:rPr lang="en-US" sz="1400" dirty="0" err="1"/>
                <a:t>C</a:t>
              </a:r>
              <a:endParaRPr lang="en-US" sz="1400" dirty="0"/>
            </a:p>
            <a:p>
              <a:pPr lvl="0" algn="ctr" defTabSz="57785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/>
                <a:t>In Situ Characterization </a:t>
              </a:r>
              <a:endParaRPr lang="en-US" sz="1400" kern="1200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CAF373D-D74A-8E07-F77B-1FED8D4B2044}"/>
                </a:ext>
              </a:extLst>
            </p:cNvPr>
            <p:cNvGrpSpPr/>
            <p:nvPr/>
          </p:nvGrpSpPr>
          <p:grpSpPr>
            <a:xfrm>
              <a:off x="4373235" y="-62216"/>
              <a:ext cx="3069898" cy="1892144"/>
              <a:chOff x="944483" y="2472276"/>
              <a:chExt cx="2513124" cy="1585618"/>
            </a:xfrm>
          </p:grpSpPr>
          <p:pic>
            <p:nvPicPr>
              <p:cNvPr id="33" name="Picture 32" descr="A picture containing indoor, equipment&#10;&#10;Description automatically generated">
                <a:extLst>
                  <a:ext uri="{FF2B5EF4-FFF2-40B4-BE49-F238E27FC236}">
                    <a16:creationId xmlns:a16="http://schemas.microsoft.com/office/drawing/2014/main" id="{68D0CBD6-2F1A-9FD9-3DBF-6B6A48BD95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858" t="32026" r="14615" b="23948"/>
              <a:stretch/>
            </p:blipFill>
            <p:spPr>
              <a:xfrm>
                <a:off x="1906155" y="2931708"/>
                <a:ext cx="1192674" cy="1126186"/>
              </a:xfrm>
              <a:prstGeom prst="rect">
                <a:avLst/>
              </a:prstGeom>
            </p:spPr>
          </p:pic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5D2C2C7-9701-A017-3210-9B768BDF3C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1657" y="3226771"/>
                <a:ext cx="1975950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24B5047-40EA-DA48-B68F-EFE4A2B1A3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5773" y="3430947"/>
                <a:ext cx="1971834" cy="711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F8B2E901-6C23-0AA5-E9E1-F01944FD49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7532" y="3616414"/>
                <a:ext cx="1980075" cy="15465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5A1B4021-EC08-F4C9-F4BF-6EBAF59780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1648" y="3810236"/>
                <a:ext cx="1975959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C25DA3F-8C54-36E8-522C-F3BC3DD9961D}"/>
                  </a:ext>
                </a:extLst>
              </p:cNvPr>
              <p:cNvSpPr txBox="1"/>
              <p:nvPr/>
            </p:nvSpPr>
            <p:spPr>
              <a:xfrm>
                <a:off x="944483" y="2472276"/>
                <a:ext cx="416254" cy="6447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400" b="1" dirty="0">
                    <a:solidFill>
                      <a:schemeClr val="accent6"/>
                    </a:solidFill>
                  </a:rPr>
                  <a:t>E</a:t>
                </a: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B66F4B6-53A0-78F7-163E-8680A2FE1798}"/>
                </a:ext>
              </a:extLst>
            </p:cNvPr>
            <p:cNvGrpSpPr/>
            <p:nvPr/>
          </p:nvGrpSpPr>
          <p:grpSpPr>
            <a:xfrm>
              <a:off x="7764806" y="-34751"/>
              <a:ext cx="3040133" cy="4016360"/>
              <a:chOff x="7095835" y="164312"/>
              <a:chExt cx="3040133" cy="4016360"/>
            </a:xfrm>
          </p:grpSpPr>
          <p:sp>
            <p:nvSpPr>
              <p:cNvPr id="66" name="Rounded Rectangle 4">
                <a:extLst>
                  <a:ext uri="{FF2B5EF4-FFF2-40B4-BE49-F238E27FC236}">
                    <a16:creationId xmlns:a16="http://schemas.microsoft.com/office/drawing/2014/main" id="{A23EECB4-2116-B589-3279-275C4530E1D8}"/>
                  </a:ext>
                </a:extLst>
              </p:cNvPr>
              <p:cNvSpPr txBox="1"/>
              <p:nvPr/>
            </p:nvSpPr>
            <p:spPr>
              <a:xfrm>
                <a:off x="7750159" y="2435306"/>
                <a:ext cx="2385809" cy="1745366"/>
              </a:xfrm>
              <a:prstGeom prst="rect">
                <a:avLst/>
              </a:prstGeom>
              <a:scene3d>
                <a:camera prst="orthographicFront"/>
                <a:lightRig rig="flat" dir="t"/>
              </a:scene3d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9530" tIns="49530" rIns="49530" bIns="49530" numCol="1" spcCol="1270" anchor="ctr" anchorCtr="0">
                <a:noAutofit/>
              </a:bodyPr>
              <a:lstStyle/>
              <a:p>
                <a:pPr marL="0" lvl="0" indent="0" algn="ctr" defTabSz="577850"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b="1" kern="1200" dirty="0"/>
                  <a:t>Flash Sintering </a:t>
                </a:r>
                <a:endParaRPr lang="en-US" sz="1400" dirty="0"/>
              </a:p>
              <a:p>
                <a:pPr algn="ctr" defTabSz="577850"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u="sng" dirty="0"/>
                  <a:t>&gt;</a:t>
                </a:r>
                <a:r>
                  <a:rPr lang="en-US" sz="1400" dirty="0"/>
                  <a:t> 200 mA/mm</a:t>
                </a:r>
                <a:r>
                  <a:rPr lang="en-US" sz="1400" baseline="30000" dirty="0"/>
                  <a:t>2</a:t>
                </a:r>
                <a:r>
                  <a:rPr lang="en-US" sz="1400" dirty="0"/>
                  <a:t> + 1700 </a:t>
                </a:r>
                <a:r>
                  <a:rPr lang="en-US" sz="1400" baseline="30000" dirty="0" err="1"/>
                  <a:t>o</a:t>
                </a:r>
                <a:r>
                  <a:rPr lang="en-US" sz="1400" dirty="0" err="1"/>
                  <a:t>C</a:t>
                </a:r>
                <a:endParaRPr lang="en-US" sz="1400" dirty="0"/>
              </a:p>
              <a:p>
                <a:pPr algn="ctr" defTabSz="577850"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dirty="0"/>
                  <a:t> In Situ Characterization, </a:t>
                </a:r>
              </a:p>
              <a:p>
                <a:pPr algn="ctr" defTabSz="577850"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/>
                  <a:t>e.g., Raman Scattering</a:t>
                </a:r>
              </a:p>
              <a:p>
                <a:pPr marL="0" lvl="0" indent="0" algn="ctr" defTabSz="577850"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US" sz="1400" dirty="0"/>
              </a:p>
              <a:p>
                <a:pPr marL="0" lvl="0" indent="0" algn="ctr" defTabSz="577850"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US" sz="1400" kern="1200" dirty="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9B6BB01-9727-C07E-8D3E-7263D742A2D2}"/>
                  </a:ext>
                </a:extLst>
              </p:cNvPr>
              <p:cNvSpPr txBox="1"/>
              <p:nvPr/>
            </p:nvSpPr>
            <p:spPr>
              <a:xfrm>
                <a:off x="7095835" y="164312"/>
                <a:ext cx="391454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400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J</a:t>
                </a:r>
              </a:p>
            </p:txBody>
          </p:sp>
        </p:grp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E5D5A9E-64F1-7407-9EB2-0DAFC996DEAE}"/>
              </a:ext>
            </a:extLst>
          </p:cNvPr>
          <p:cNvSpPr/>
          <p:nvPr/>
        </p:nvSpPr>
        <p:spPr>
          <a:xfrm>
            <a:off x="1532092" y="3740434"/>
            <a:ext cx="9446022" cy="1462581"/>
          </a:xfrm>
          <a:prstGeom prst="rect">
            <a:avLst/>
          </a:prstGeom>
          <a:solidFill>
            <a:srgbClr val="0070C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/>
              <a:t>Materials Characterization: </a:t>
            </a:r>
          </a:p>
          <a:p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Structural Characterization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</a:rPr>
              <a:t> 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Imaging and Microstructure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Compositional Analysis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Magnetic, Electric and Optical Properties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Thermal and Mechanical Characterization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In Situ / Operando Techniques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 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Emerging and Specialized Techniques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6D87D7F-9158-5B6A-47CF-F5F1A1E2F908}"/>
              </a:ext>
            </a:extLst>
          </p:cNvPr>
          <p:cNvSpPr/>
          <p:nvPr/>
        </p:nvSpPr>
        <p:spPr>
          <a:xfrm>
            <a:off x="1532092" y="5302734"/>
            <a:ext cx="9446022" cy="146082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rgbClr val="00206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</a:rPr>
              <a:t>Computation, Modeling and Theory: </a:t>
            </a:r>
          </a:p>
          <a:p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Field-Matter Interaction Modeling </a:t>
            </a:r>
            <a:r>
              <a:rPr lang="en-US" sz="1800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</a:rPr>
              <a:t> Kinetics and Transport under Fields </a:t>
            </a:r>
            <a:r>
              <a:rPr lang="en-US" sz="1800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sz="1800" b="1" dirty="0">
                <a:solidFill>
                  <a:schemeClr val="bg1"/>
                </a:solidFill>
              </a:rPr>
              <a:t>  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Nucleation and Growth Mechanisms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Non-equilibrium Thermodynamics </a:t>
            </a:r>
            <a:r>
              <a:rPr lang="en-US" b="0" i="0" u="none" strike="noStrike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</a:rPr>
              <a:t>|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 Coupled Field Effects on Complex Materials</a:t>
            </a:r>
            <a:endParaRPr lang="en-US" sz="1800" b="1" dirty="0">
              <a:solidFill>
                <a:schemeClr val="bg1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14" name="Curved Right Arrow 113">
            <a:extLst>
              <a:ext uri="{FF2B5EF4-FFF2-40B4-BE49-F238E27FC236}">
                <a16:creationId xmlns:a16="http://schemas.microsoft.com/office/drawing/2014/main" id="{D1CE430B-3F25-708C-0DFD-2987EE833A88}"/>
              </a:ext>
            </a:extLst>
          </p:cNvPr>
          <p:cNvSpPr/>
          <p:nvPr/>
        </p:nvSpPr>
        <p:spPr>
          <a:xfrm>
            <a:off x="387184" y="2010126"/>
            <a:ext cx="518000" cy="2336308"/>
          </a:xfrm>
          <a:prstGeom prst="curvedRightArrow">
            <a:avLst>
              <a:gd name="adj1" fmla="val 72669"/>
              <a:gd name="adj2" fmla="val 118633"/>
              <a:gd name="adj3" fmla="val 35497"/>
            </a:avLst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5" name="Curved Right Arrow 114">
            <a:extLst>
              <a:ext uri="{FF2B5EF4-FFF2-40B4-BE49-F238E27FC236}">
                <a16:creationId xmlns:a16="http://schemas.microsoft.com/office/drawing/2014/main" id="{8F7902D4-D7AE-E7B5-DBBF-414ED52D1394}"/>
              </a:ext>
            </a:extLst>
          </p:cNvPr>
          <p:cNvSpPr/>
          <p:nvPr/>
        </p:nvSpPr>
        <p:spPr>
          <a:xfrm>
            <a:off x="373706" y="4308570"/>
            <a:ext cx="518000" cy="2336307"/>
          </a:xfrm>
          <a:prstGeom prst="curvedRightArrow">
            <a:avLst>
              <a:gd name="adj1" fmla="val 72669"/>
              <a:gd name="adj2" fmla="val 118633"/>
              <a:gd name="adj3" fmla="val 42653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99E164A-F5DD-FE2C-5BC5-0A1908724450}"/>
              </a:ext>
            </a:extLst>
          </p:cNvPr>
          <p:cNvSpPr txBox="1"/>
          <p:nvPr/>
        </p:nvSpPr>
        <p:spPr>
          <a:xfrm rot="16200000">
            <a:off x="-53984" y="1694621"/>
            <a:ext cx="2710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Alloys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 </a:t>
            </a:r>
            <a:r>
              <a:rPr lang="en-US" sz="1200" b="1" dirty="0">
                <a:solidFill>
                  <a:schemeClr val="bg1"/>
                </a:solidFill>
              </a:rPr>
              <a:t>Steels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 </a:t>
            </a:r>
            <a:r>
              <a:rPr lang="en-US" sz="1200" b="1" dirty="0">
                <a:solidFill>
                  <a:schemeClr val="bg1"/>
                </a:solidFill>
              </a:rPr>
              <a:t>Oxides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-webkit-standard"/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Composites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Quantum Materials 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6C269CB-0369-4A8E-885E-BFB44EAD5E3F}"/>
              </a:ext>
            </a:extLst>
          </p:cNvPr>
          <p:cNvSpPr txBox="1"/>
          <p:nvPr/>
        </p:nvSpPr>
        <p:spPr>
          <a:xfrm rot="16200000">
            <a:off x="3382784" y="1808491"/>
            <a:ext cx="2448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Alloys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 </a:t>
            </a:r>
            <a:r>
              <a:rPr lang="en-US" sz="1200" b="1" dirty="0">
                <a:solidFill>
                  <a:schemeClr val="bg1"/>
                </a:solidFill>
              </a:rPr>
              <a:t>Oxides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-webkit-standard"/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Composites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Quantum/amorphous Materials  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1815B89-99D7-F999-084D-3F9D0924A79F}"/>
              </a:ext>
            </a:extLst>
          </p:cNvPr>
          <p:cNvSpPr txBox="1"/>
          <p:nvPr/>
        </p:nvSpPr>
        <p:spPr>
          <a:xfrm rot="16200000">
            <a:off x="6891066" y="1941749"/>
            <a:ext cx="2164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Alloys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 </a:t>
            </a:r>
            <a:r>
              <a:rPr lang="en-US" sz="1200" b="1" dirty="0">
                <a:solidFill>
                  <a:schemeClr val="bg1"/>
                </a:solidFill>
              </a:rPr>
              <a:t>Oxides </a:t>
            </a: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|</a:t>
            </a:r>
            <a:r>
              <a:rPr lang="en-US" sz="1200" dirty="0">
                <a:solidFill>
                  <a:srgbClr val="000000"/>
                </a:solidFill>
                <a:latin typeface="-webkit-standard"/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Composites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Amorphous Materials  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241096E-0060-D6F2-5A51-D40C66452A0B}"/>
              </a:ext>
            </a:extLst>
          </p:cNvPr>
          <p:cNvSpPr txBox="1"/>
          <p:nvPr/>
        </p:nvSpPr>
        <p:spPr>
          <a:xfrm rot="16200000">
            <a:off x="836161" y="4214154"/>
            <a:ext cx="918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Tools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71286B7-F1E1-1E68-0935-B8A2BCACA70C}"/>
              </a:ext>
            </a:extLst>
          </p:cNvPr>
          <p:cNvSpPr txBox="1"/>
          <p:nvPr/>
        </p:nvSpPr>
        <p:spPr>
          <a:xfrm rot="16200000">
            <a:off x="395763" y="5633718"/>
            <a:ext cx="1737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</a:rPr>
              <a:t>Modeling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28" name="Curved Right Arrow 127">
            <a:extLst>
              <a:ext uri="{FF2B5EF4-FFF2-40B4-BE49-F238E27FC236}">
                <a16:creationId xmlns:a16="http://schemas.microsoft.com/office/drawing/2014/main" id="{D919BE65-B1E3-8043-2D99-A7224AAC0BE6}"/>
              </a:ext>
            </a:extLst>
          </p:cNvPr>
          <p:cNvSpPr/>
          <p:nvPr/>
        </p:nvSpPr>
        <p:spPr>
          <a:xfrm rot="10800000">
            <a:off x="11069048" y="2461012"/>
            <a:ext cx="584054" cy="3441073"/>
          </a:xfrm>
          <a:prstGeom prst="curvedRightArrow">
            <a:avLst>
              <a:gd name="adj1" fmla="val 72669"/>
              <a:gd name="adj2" fmla="val 118633"/>
              <a:gd name="adj3" fmla="val 42653"/>
            </a:avLst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0" name="Picture 129" descr="A collage of different types of equipment&#10;&#10;Description automatically generated">
            <a:extLst>
              <a:ext uri="{FF2B5EF4-FFF2-40B4-BE49-F238E27FC236}">
                <a16:creationId xmlns:a16="http://schemas.microsoft.com/office/drawing/2014/main" id="{B5283238-E177-6E0D-ACFA-FDA4AF985DE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6277"/>
          <a:stretch/>
        </p:blipFill>
        <p:spPr>
          <a:xfrm>
            <a:off x="8884243" y="380326"/>
            <a:ext cx="1516394" cy="169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6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16629</TotalTime>
  <Words>154</Words>
  <Application>Microsoft Macintosh PowerPoint</Application>
  <PresentationFormat>Widescreen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-webkit-standard</vt:lpstr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Gang Cao</dc:creator>
  <cp:lastModifiedBy>Gang Cao</cp:lastModifiedBy>
  <cp:revision>37</cp:revision>
  <dcterms:created xsi:type="dcterms:W3CDTF">2025-04-17T17:34:38Z</dcterms:created>
  <dcterms:modified xsi:type="dcterms:W3CDTF">2025-04-30T17:43:42Z</dcterms:modified>
</cp:coreProperties>
</file>

<file path=docProps/thumbnail.jpeg>
</file>